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27" r:id="rId3"/>
    <p:sldId id="458" r:id="rId4"/>
    <p:sldId id="456" r:id="rId5"/>
    <p:sldId id="460" r:id="rId6"/>
    <p:sldId id="459" r:id="rId7"/>
    <p:sldId id="404" r:id="rId8"/>
    <p:sldId id="461" r:id="rId9"/>
    <p:sldId id="462" r:id="rId10"/>
    <p:sldId id="396" r:id="rId11"/>
    <p:sldId id="463" r:id="rId12"/>
    <p:sldId id="464" r:id="rId13"/>
    <p:sldId id="410" r:id="rId14"/>
    <p:sldId id="411" r:id="rId15"/>
    <p:sldId id="430" r:id="rId16"/>
    <p:sldId id="467" r:id="rId17"/>
    <p:sldId id="449" r:id="rId18"/>
    <p:sldId id="455" r:id="rId19"/>
    <p:sldId id="453" r:id="rId20"/>
    <p:sldId id="468" r:id="rId21"/>
    <p:sldId id="466" r:id="rId22"/>
    <p:sldId id="422" r:id="rId23"/>
    <p:sldId id="423" r:id="rId24"/>
    <p:sldId id="424" r:id="rId25"/>
    <p:sldId id="425" r:id="rId26"/>
    <p:sldId id="324" r:id="rId27"/>
    <p:sldId id="373" r:id="rId28"/>
    <p:sldId id="374" r:id="rId29"/>
    <p:sldId id="375" r:id="rId30"/>
    <p:sldId id="37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5A7E83"/>
    <a:srgbClr val="CCA49C"/>
    <a:srgbClr val="314C57"/>
    <a:srgbClr val="F3EDE7"/>
    <a:srgbClr val="C7D4CB"/>
    <a:srgbClr val="F2E2D2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07" autoAdjust="0"/>
    <p:restoredTop sz="93064" autoAdjust="0"/>
  </p:normalViewPr>
  <p:slideViewPr>
    <p:cSldViewPr snapToGrid="0">
      <p:cViewPr varScale="1">
        <p:scale>
          <a:sx n="108" d="100"/>
          <a:sy n="108" d="100"/>
        </p:scale>
        <p:origin x="13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Recognizing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Logical Fallacies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1955177"/>
                <a:ext cx="5270134" cy="510182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We should buy a blue car.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811986"/>
                <a:ext cx="5675748" cy="740586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We’ve always bought blue cars.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90851" y="4337284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44590" y="3900512"/>
              <a:ext cx="808836" cy="684969"/>
            </a:xfrm>
            <a:prstGeom prst="rect">
              <a:avLst/>
            </a:prstGeom>
            <a:grpFill/>
            <a:ln>
              <a:noFill/>
            </a:ln>
            <a:effectLst>
              <a:glow rad="127000">
                <a:schemeClr val="accent1">
                  <a:alpha val="1000"/>
                </a:schemeClr>
              </a:glow>
            </a:effectLst>
          </p:spPr>
        </p:pic>
      </p:grpSp>
    </p:spTree>
    <p:extLst>
      <p:ext uri="{BB962C8B-B14F-4D97-AF65-F5344CB8AC3E}">
        <p14:creationId xmlns:p14="http://schemas.microsoft.com/office/powerpoint/2010/main" val="1867115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Bandwagon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True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Many people are doing it.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8654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5846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Bandwagon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86546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014496"/>
                <a:ext cx="5270134" cy="391545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You should let me skip school.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1973345"/>
                <a:ext cx="5675748" cy="417868"/>
              </a:xfrm>
              <a:prstGeom prst="roundRect">
                <a:avLst/>
              </a:prstGeom>
              <a:grpFill/>
              <a:ln>
                <a:solidFill>
                  <a:srgbClr val="386546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All my friends are skipping school.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8654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061" y="2763241"/>
            <a:ext cx="808836" cy="836290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329934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Devil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083378" y="2079749"/>
            <a:ext cx="6977242" cy="2130271"/>
            <a:chOff x="1197274" y="2078172"/>
            <a:chExt cx="6977242" cy="2130271"/>
          </a:xfrm>
        </p:grpSpPr>
        <p:grpSp>
          <p:nvGrpSpPr>
            <p:cNvPr id="13" name="Group 12"/>
            <p:cNvGrpSpPr/>
            <p:nvPr/>
          </p:nvGrpSpPr>
          <p:grpSpPr>
            <a:xfrm>
              <a:off x="1197274" y="2078172"/>
              <a:ext cx="6977242" cy="2130271"/>
              <a:chOff x="1207384" y="1652854"/>
              <a:chExt cx="7056141" cy="1492028"/>
            </a:xfrm>
          </p:grpSpPr>
          <p:sp>
            <p:nvSpPr>
              <p:cNvPr id="3" name="Pentagon 2"/>
              <p:cNvSpPr/>
              <p:nvPr/>
            </p:nvSpPr>
            <p:spPr>
              <a:xfrm>
                <a:off x="1207384" y="1652854"/>
                <a:ext cx="3933023" cy="1492028"/>
              </a:xfrm>
              <a:prstGeom prst="homePlate">
                <a:avLst>
                  <a:gd name="adj" fmla="val 35519"/>
                </a:avLst>
              </a:prstGeom>
              <a:solidFill>
                <a:schemeClr val="bg1"/>
              </a:solidFill>
              <a:ln w="381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>
                    <a:solidFill>
                      <a:srgbClr val="314C57"/>
                    </a:solidFill>
                  </a:rPr>
                  <a:t>negative emotions</a:t>
                </a:r>
              </a:p>
            </p:txBody>
          </p:sp>
          <p:sp>
            <p:nvSpPr>
              <p:cNvPr id="12" name="Chevron 11"/>
              <p:cNvSpPr/>
              <p:nvPr/>
            </p:nvSpPr>
            <p:spPr>
              <a:xfrm>
                <a:off x="4731018" y="1652854"/>
                <a:ext cx="3532507" cy="1492028"/>
              </a:xfrm>
              <a:prstGeom prst="chevron">
                <a:avLst>
                  <a:gd name="adj" fmla="val 35331"/>
                </a:avLst>
              </a:prstGeom>
              <a:solidFill>
                <a:srgbClr val="314C57"/>
              </a:solidFill>
              <a:ln w="28575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523151" y="2852498"/>
              <a:ext cx="2183138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4003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Devil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083378" y="2079749"/>
            <a:ext cx="6977242" cy="2130271"/>
            <a:chOff x="1197274" y="2078172"/>
            <a:chExt cx="6977242" cy="2130271"/>
          </a:xfrm>
        </p:grpSpPr>
        <p:grpSp>
          <p:nvGrpSpPr>
            <p:cNvPr id="19" name="Group 18"/>
            <p:cNvGrpSpPr/>
            <p:nvPr/>
          </p:nvGrpSpPr>
          <p:grpSpPr>
            <a:xfrm>
              <a:off x="1197274" y="2078172"/>
              <a:ext cx="6977242" cy="2130271"/>
              <a:chOff x="690716" y="2083552"/>
              <a:chExt cx="6977242" cy="1761571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690716" y="2083552"/>
                <a:ext cx="6977242" cy="1761571"/>
                <a:chOff x="1207384" y="1652854"/>
                <a:chExt cx="7056141" cy="1492028"/>
              </a:xfrm>
            </p:grpSpPr>
            <p:sp>
              <p:nvSpPr>
                <p:cNvPr id="3" name="Pentagon 2"/>
                <p:cNvSpPr/>
                <p:nvPr/>
              </p:nvSpPr>
              <p:spPr>
                <a:xfrm>
                  <a:off x="1207384" y="1652854"/>
                  <a:ext cx="3933023" cy="1492028"/>
                </a:xfrm>
                <a:prstGeom prst="homePlate">
                  <a:avLst>
                    <a:gd name="adj" fmla="val 35519"/>
                  </a:avLst>
                </a:prstGeom>
                <a:solidFill>
                  <a:schemeClr val="bg1"/>
                </a:solidFill>
                <a:ln w="38100"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 dirty="0">
                    <a:solidFill>
                      <a:srgbClr val="314C57"/>
                    </a:solidFill>
                  </a:endParaRPr>
                </a:p>
              </p:txBody>
            </p:sp>
            <p:sp>
              <p:nvSpPr>
                <p:cNvPr id="12" name="Chevron 11"/>
                <p:cNvSpPr/>
                <p:nvPr/>
              </p:nvSpPr>
              <p:spPr>
                <a:xfrm>
                  <a:off x="4731018" y="1652854"/>
                  <a:ext cx="3532507" cy="1492028"/>
                </a:xfrm>
                <a:prstGeom prst="chevron">
                  <a:avLst>
                    <a:gd name="adj" fmla="val 35331"/>
                  </a:avLst>
                </a:prstGeom>
                <a:solidFill>
                  <a:srgbClr val="314C57"/>
                </a:solidFill>
                <a:ln w="28575">
                  <a:solidFill>
                    <a:srgbClr val="314C5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796669" y="2773456"/>
                <a:ext cx="3352402" cy="381761"/>
                <a:chOff x="826838" y="4386209"/>
                <a:chExt cx="3352402" cy="381761"/>
              </a:xfrm>
            </p:grpSpPr>
            <p:sp>
              <p:nvSpPr>
                <p:cNvPr id="22" name="Rounded Rectangle 21"/>
                <p:cNvSpPr/>
                <p:nvPr/>
              </p:nvSpPr>
              <p:spPr>
                <a:xfrm>
                  <a:off x="1972020" y="4387683"/>
                  <a:ext cx="2115238" cy="380116"/>
                </a:xfrm>
                <a:prstGeom prst="roundRect">
                  <a:avLst>
                    <a:gd name="adj" fmla="val 22463"/>
                  </a:avLst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826838" y="4386209"/>
                  <a:ext cx="3352402" cy="38176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314C57"/>
                      </a:solidFill>
                    </a:rPr>
                    <a:t>She is a  </a:t>
                  </a:r>
                  <a:r>
                    <a:rPr lang="en-US" sz="2400" dirty="0">
                      <a:solidFill>
                        <a:schemeClr val="bg1"/>
                      </a:solidFill>
                    </a:rPr>
                    <a:t>liberal extremist </a:t>
                  </a:r>
                  <a:endParaRPr lang="en-US" sz="2400" dirty="0">
                    <a:solidFill>
                      <a:srgbClr val="314C57"/>
                    </a:solidFill>
                  </a:endParaRPr>
                </a:p>
              </p:txBody>
            </p:sp>
          </p:grpSp>
        </p:grpSp>
        <p:sp>
          <p:nvSpPr>
            <p:cNvPr id="24" name="TextBox 23"/>
            <p:cNvSpPr txBox="1"/>
            <p:nvPr/>
          </p:nvSpPr>
          <p:spPr>
            <a:xfrm>
              <a:off x="5523151" y="2729386"/>
              <a:ext cx="2183138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You shouldn’t listen to her.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406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False Authority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636510" y="1568126"/>
            <a:ext cx="7872633" cy="1418282"/>
            <a:chOff x="1576199" y="1649665"/>
            <a:chExt cx="6176157" cy="1418282"/>
          </a:xfrm>
        </p:grpSpPr>
        <p:grpSp>
          <p:nvGrpSpPr>
            <p:cNvPr id="11" name="Group 10"/>
            <p:cNvGrpSpPr/>
            <p:nvPr/>
          </p:nvGrpSpPr>
          <p:grpSpPr>
            <a:xfrm>
              <a:off x="1576199" y="1649667"/>
              <a:ext cx="3051106" cy="1418280"/>
              <a:chOff x="822971" y="1747362"/>
              <a:chExt cx="7921701" cy="796334"/>
            </a:xfrm>
            <a:solidFill>
              <a:srgbClr val="386546"/>
            </a:solidFill>
          </p:grpSpPr>
          <p:sp>
            <p:nvSpPr>
              <p:cNvPr id="12" name="Round Same Side Corner Rectangle 11"/>
              <p:cNvSpPr/>
              <p:nvPr/>
            </p:nvSpPr>
            <p:spPr>
              <a:xfrm rot="16200000" flipH="1">
                <a:off x="4385655" y="-1815322"/>
                <a:ext cx="796334" cy="7921701"/>
              </a:xfrm>
              <a:prstGeom prst="round2Same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445856" y="1965276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Fame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701850" y="1649665"/>
              <a:ext cx="3050506" cy="1418280"/>
              <a:chOff x="404253" y="1747362"/>
              <a:chExt cx="7920142" cy="796334"/>
            </a:xfrm>
            <a:solidFill>
              <a:srgbClr val="386546"/>
            </a:solidFill>
          </p:grpSpPr>
          <p:sp>
            <p:nvSpPr>
              <p:cNvPr id="18" name="Round Same Side Corner Rectangle 17"/>
              <p:cNvSpPr/>
              <p:nvPr/>
            </p:nvSpPr>
            <p:spPr>
              <a:xfrm rot="5400000">
                <a:off x="3966157" y="-1814542"/>
                <a:ext cx="796334" cy="7920142"/>
              </a:xfrm>
              <a:prstGeom prst="round2SameRect">
                <a:avLst/>
              </a:prstGeom>
              <a:grpFill/>
              <a:ln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221456" y="1966472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Authority</a:t>
                </a: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562476" y="3374516"/>
            <a:ext cx="8019044" cy="1510123"/>
            <a:chOff x="562476" y="3374516"/>
            <a:chExt cx="8019044" cy="1510123"/>
          </a:xfrm>
        </p:grpSpPr>
        <p:grpSp>
          <p:nvGrpSpPr>
            <p:cNvPr id="22" name="Group 21"/>
            <p:cNvGrpSpPr/>
            <p:nvPr/>
          </p:nvGrpSpPr>
          <p:grpSpPr>
            <a:xfrm>
              <a:off x="562476" y="3374516"/>
              <a:ext cx="8019044" cy="1510123"/>
              <a:chOff x="483410" y="2265223"/>
              <a:chExt cx="8019044" cy="1780231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483410" y="2270243"/>
                <a:ext cx="3889186" cy="1775211"/>
                <a:chOff x="-95502" y="1898129"/>
                <a:chExt cx="4652574" cy="596140"/>
              </a:xfrm>
              <a:solidFill>
                <a:srgbClr val="386546"/>
              </a:solidFill>
            </p:grpSpPr>
            <p:sp>
              <p:nvSpPr>
                <p:cNvPr id="25" name="Rectangle 14"/>
                <p:cNvSpPr/>
                <p:nvPr/>
              </p:nvSpPr>
              <p:spPr>
                <a:xfrm>
                  <a:off x="-95502" y="1898129"/>
                  <a:ext cx="4652574" cy="596140"/>
                </a:xfrm>
                <a:prstGeom prst="roundRect">
                  <a:avLst/>
                </a:prstGeom>
                <a:solidFill>
                  <a:schemeClr val="bg1"/>
                </a:solidFill>
                <a:ln w="57150">
                  <a:solidFill>
                    <a:srgbClr val="3865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147920" y="2016162"/>
                  <a:ext cx="3716564" cy="32897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386546"/>
                      </a:solidFill>
                    </a:rPr>
                    <a:t>Taylor Swift believes this is the best race car</a:t>
                  </a:r>
                </a:p>
              </p:txBody>
            </p:sp>
          </p:grpSp>
          <p:sp>
            <p:nvSpPr>
              <p:cNvPr id="24" name="Rounded Rectangle 23"/>
              <p:cNvSpPr/>
              <p:nvPr/>
            </p:nvSpPr>
            <p:spPr>
              <a:xfrm>
                <a:off x="4614032" y="2265223"/>
                <a:ext cx="3888422" cy="1780231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168594" y="3852933"/>
              <a:ext cx="310675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2400" dirty="0">
                <a:solidFill>
                  <a:srgbClr val="386546"/>
                </a:solidFill>
              </a:endParaRPr>
            </a:p>
          </p:txBody>
        </p:sp>
      </p:grpSp>
      <p:sp>
        <p:nvSpPr>
          <p:cNvPr id="33" name="Oval 32"/>
          <p:cNvSpPr/>
          <p:nvPr/>
        </p:nvSpPr>
        <p:spPr>
          <a:xfrm>
            <a:off x="4161806" y="3663206"/>
            <a:ext cx="820385" cy="858440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161805" y="1814710"/>
            <a:ext cx="820385" cy="858440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4372464" y="2106566"/>
            <a:ext cx="442326" cy="293606"/>
          </a:xfrm>
          <a:prstGeom prst="rightArrow">
            <a:avLst>
              <a:gd name="adj1" fmla="val 31356"/>
              <a:gd name="adj2" fmla="val 54921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82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False Authority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636510" y="1568126"/>
            <a:ext cx="7872633" cy="1418282"/>
            <a:chOff x="1576199" y="1649665"/>
            <a:chExt cx="6176157" cy="1418282"/>
          </a:xfrm>
        </p:grpSpPr>
        <p:grpSp>
          <p:nvGrpSpPr>
            <p:cNvPr id="11" name="Group 10"/>
            <p:cNvGrpSpPr/>
            <p:nvPr/>
          </p:nvGrpSpPr>
          <p:grpSpPr>
            <a:xfrm>
              <a:off x="1576199" y="1649667"/>
              <a:ext cx="3051106" cy="1418280"/>
              <a:chOff x="822971" y="1747362"/>
              <a:chExt cx="7921701" cy="796334"/>
            </a:xfrm>
            <a:solidFill>
              <a:srgbClr val="386546"/>
            </a:solidFill>
          </p:grpSpPr>
          <p:sp>
            <p:nvSpPr>
              <p:cNvPr id="12" name="Round Same Side Corner Rectangle 11"/>
              <p:cNvSpPr/>
              <p:nvPr/>
            </p:nvSpPr>
            <p:spPr>
              <a:xfrm rot="16200000" flipH="1">
                <a:off x="4385655" y="-1815322"/>
                <a:ext cx="796334" cy="7921701"/>
              </a:xfrm>
              <a:prstGeom prst="round2SameRect">
                <a:avLst/>
              </a:prstGeom>
              <a:grpFill/>
              <a:ln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445856" y="1965276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Fame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701850" y="1649665"/>
              <a:ext cx="3050506" cy="1418280"/>
              <a:chOff x="404253" y="1747362"/>
              <a:chExt cx="7920142" cy="796334"/>
            </a:xfrm>
            <a:solidFill>
              <a:srgbClr val="386546"/>
            </a:solidFill>
          </p:grpSpPr>
          <p:sp>
            <p:nvSpPr>
              <p:cNvPr id="18" name="Round Same Side Corner Rectangle 17"/>
              <p:cNvSpPr/>
              <p:nvPr/>
            </p:nvSpPr>
            <p:spPr>
              <a:xfrm rot="5400000">
                <a:off x="3966157" y="-1814542"/>
                <a:ext cx="796334" cy="7920142"/>
              </a:xfrm>
              <a:prstGeom prst="round2SameRect">
                <a:avLst/>
              </a:prstGeom>
              <a:grpFill/>
              <a:ln>
                <a:solidFill>
                  <a:srgbClr val="5A7E8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221456" y="1966472"/>
                <a:ext cx="4476685" cy="328339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Authority</a:t>
                </a: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562476" y="3374516"/>
            <a:ext cx="8019044" cy="1510123"/>
            <a:chOff x="562476" y="3374516"/>
            <a:chExt cx="8019044" cy="1510123"/>
          </a:xfrm>
        </p:grpSpPr>
        <p:grpSp>
          <p:nvGrpSpPr>
            <p:cNvPr id="22" name="Group 21"/>
            <p:cNvGrpSpPr/>
            <p:nvPr/>
          </p:nvGrpSpPr>
          <p:grpSpPr>
            <a:xfrm>
              <a:off x="562476" y="3374516"/>
              <a:ext cx="8019044" cy="1510123"/>
              <a:chOff x="483410" y="2265223"/>
              <a:chExt cx="8019044" cy="1780231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483410" y="2270243"/>
                <a:ext cx="3889186" cy="1775211"/>
                <a:chOff x="-95502" y="1898129"/>
                <a:chExt cx="4652574" cy="596140"/>
              </a:xfrm>
              <a:solidFill>
                <a:srgbClr val="386546"/>
              </a:solidFill>
            </p:grpSpPr>
            <p:sp>
              <p:nvSpPr>
                <p:cNvPr id="25" name="Rectangle 14"/>
                <p:cNvSpPr/>
                <p:nvPr/>
              </p:nvSpPr>
              <p:spPr>
                <a:xfrm>
                  <a:off x="-95502" y="1898129"/>
                  <a:ext cx="4652574" cy="596140"/>
                </a:xfrm>
                <a:prstGeom prst="roundRect">
                  <a:avLst/>
                </a:prstGeom>
                <a:solidFill>
                  <a:schemeClr val="bg1"/>
                </a:solidFill>
                <a:ln w="57150">
                  <a:solidFill>
                    <a:srgbClr val="38654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TextBox 26"/>
                <p:cNvSpPr txBox="1"/>
                <p:nvPr/>
              </p:nvSpPr>
              <p:spPr>
                <a:xfrm>
                  <a:off x="147920" y="2016162"/>
                  <a:ext cx="3716564" cy="328974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400" dirty="0">
                      <a:solidFill>
                        <a:srgbClr val="386546"/>
                      </a:solidFill>
                    </a:rPr>
                    <a:t>Taylor Swift believes this is the best race car</a:t>
                  </a:r>
                </a:p>
              </p:txBody>
            </p:sp>
          </p:grpSp>
          <p:sp>
            <p:nvSpPr>
              <p:cNvPr id="24" name="Rounded Rectangle 23"/>
              <p:cNvSpPr/>
              <p:nvPr/>
            </p:nvSpPr>
            <p:spPr>
              <a:xfrm>
                <a:off x="4614032" y="2265223"/>
                <a:ext cx="3888422" cy="1780231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168594" y="3852933"/>
              <a:ext cx="310675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86546"/>
                  </a:solidFill>
                </a:rPr>
                <a:t>so it must be true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61806" y="3663206"/>
            <a:ext cx="820385" cy="858440"/>
            <a:chOff x="6491357" y="3920306"/>
            <a:chExt cx="898538" cy="945099"/>
          </a:xfrm>
        </p:grpSpPr>
        <p:sp>
          <p:nvSpPr>
            <p:cNvPr id="33" name="Oval 32"/>
            <p:cNvSpPr/>
            <p:nvPr/>
          </p:nvSpPr>
          <p:spPr>
            <a:xfrm>
              <a:off x="6491357" y="3920306"/>
              <a:ext cx="898538" cy="945099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74608" y="4117808"/>
              <a:ext cx="532035" cy="550093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  <a:effectLst>
              <a:glow rad="127000">
                <a:schemeClr val="accent1">
                  <a:alpha val="1000"/>
                </a:schemeClr>
              </a:glow>
            </a:effectLst>
          </p:spPr>
        </p:pic>
      </p:grpSp>
      <p:sp>
        <p:nvSpPr>
          <p:cNvPr id="35" name="Oval 34"/>
          <p:cNvSpPr/>
          <p:nvPr/>
        </p:nvSpPr>
        <p:spPr>
          <a:xfrm>
            <a:off x="4161805" y="1814710"/>
            <a:ext cx="820385" cy="858440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4372464" y="2106566"/>
            <a:ext cx="442326" cy="293606"/>
          </a:xfrm>
          <a:prstGeom prst="rightArrow">
            <a:avLst>
              <a:gd name="adj1" fmla="val 31356"/>
              <a:gd name="adj2" fmla="val 54921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48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12704" y="1636193"/>
            <a:ext cx="6918593" cy="3453599"/>
            <a:chOff x="1112690" y="1832387"/>
            <a:chExt cx="6918593" cy="3453599"/>
          </a:xfrm>
          <a:solidFill>
            <a:srgbClr val="314C57"/>
          </a:solidFill>
        </p:grpSpPr>
        <p:sp>
          <p:nvSpPr>
            <p:cNvPr id="12" name="Rounded Rectangle 11"/>
            <p:cNvSpPr/>
            <p:nvPr/>
          </p:nvSpPr>
          <p:spPr>
            <a:xfrm>
              <a:off x="1112690" y="1832387"/>
              <a:ext cx="6918593" cy="345359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8323" y="2298503"/>
              <a:ext cx="400732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14C57"/>
                  </a:solidFill>
                </a:rPr>
                <a:t>Large Group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9295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12704" y="1636193"/>
            <a:ext cx="6918593" cy="3453599"/>
            <a:chOff x="1112690" y="1832387"/>
            <a:chExt cx="6918593" cy="3453599"/>
          </a:xfrm>
          <a:solidFill>
            <a:srgbClr val="314C57"/>
          </a:solidFill>
        </p:grpSpPr>
        <p:sp>
          <p:nvSpPr>
            <p:cNvPr id="12" name="Rounded Rectangle 11"/>
            <p:cNvSpPr/>
            <p:nvPr/>
          </p:nvSpPr>
          <p:spPr>
            <a:xfrm>
              <a:off x="1112690" y="1832387"/>
              <a:ext cx="6918593" cy="345359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181315" y="3780178"/>
              <a:ext cx="4803353" cy="804230"/>
              <a:chOff x="-999134" y="2907237"/>
              <a:chExt cx="10524633" cy="483948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-999134" y="2907237"/>
                <a:ext cx="10524633" cy="483948"/>
              </a:xfrm>
              <a:prstGeom prst="round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-729377" y="2965133"/>
                <a:ext cx="9936881" cy="348344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Small Group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23" y="2298503"/>
              <a:ext cx="400732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14C57"/>
                  </a:solidFill>
                </a:rPr>
                <a:t>Large Group</a:t>
              </a:r>
            </a:p>
          </p:txBody>
        </p:sp>
      </p:grpSp>
      <p:sp>
        <p:nvSpPr>
          <p:cNvPr id="18" name="Down Arrow 17"/>
          <p:cNvSpPr/>
          <p:nvPr/>
        </p:nvSpPr>
        <p:spPr>
          <a:xfrm rot="10800000">
            <a:off x="4329965" y="2872935"/>
            <a:ext cx="484063" cy="520652"/>
          </a:xfrm>
          <a:prstGeom prst="downArrow">
            <a:avLst>
              <a:gd name="adj1" fmla="val 42680"/>
              <a:gd name="adj2" fmla="val 50926"/>
            </a:avLst>
          </a:prstGeom>
          <a:solidFill>
            <a:schemeClr val="bg1"/>
          </a:solidFill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63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Hasty Generalization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112704" y="1636193"/>
            <a:ext cx="6918593" cy="3453599"/>
            <a:chOff x="1112690" y="1832387"/>
            <a:chExt cx="6918593" cy="3453599"/>
          </a:xfrm>
          <a:solidFill>
            <a:srgbClr val="314C57"/>
          </a:solidFill>
        </p:grpSpPr>
        <p:sp>
          <p:nvSpPr>
            <p:cNvPr id="12" name="Rounded Rectangle 11"/>
            <p:cNvSpPr/>
            <p:nvPr/>
          </p:nvSpPr>
          <p:spPr>
            <a:xfrm>
              <a:off x="1112690" y="1832387"/>
              <a:ext cx="6918593" cy="345359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181315" y="3780180"/>
              <a:ext cx="4803353" cy="804230"/>
              <a:chOff x="-999134" y="2907238"/>
              <a:chExt cx="10524633" cy="483948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-999134" y="2907238"/>
                <a:ext cx="10524633" cy="483948"/>
              </a:xfrm>
              <a:prstGeom prst="roundRect">
                <a:avLst/>
              </a:prstGeom>
              <a:grp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>
                  <a:solidFill>
                    <a:srgbClr val="386546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-729377" y="2965132"/>
                <a:ext cx="9936881" cy="348344"/>
              </a:xfrm>
              <a:prstGeom prst="round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My mom’s dog hates cats.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68323" y="2298503"/>
              <a:ext cx="400732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14C57"/>
                  </a:solidFill>
                </a:rPr>
                <a:t>All dogs hate cats.</a:t>
              </a:r>
            </a:p>
          </p:txBody>
        </p:sp>
      </p:grpSp>
      <p:sp>
        <p:nvSpPr>
          <p:cNvPr id="18" name="Down Arrow 17"/>
          <p:cNvSpPr/>
          <p:nvPr/>
        </p:nvSpPr>
        <p:spPr>
          <a:xfrm rot="10800000">
            <a:off x="4329965" y="2872935"/>
            <a:ext cx="484063" cy="520652"/>
          </a:xfrm>
          <a:prstGeom prst="downArrow">
            <a:avLst>
              <a:gd name="adj1" fmla="val 42680"/>
              <a:gd name="adj2" fmla="val 50926"/>
            </a:avLst>
          </a:prstGeom>
          <a:solidFill>
            <a:schemeClr val="bg1"/>
          </a:solidFill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2902" y="2840234"/>
            <a:ext cx="598188" cy="597297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198695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476890"/>
            <a:ext cx="8429625" cy="3826922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0248" y="1902416"/>
              <a:ext cx="7770707" cy="166869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faulty, or incorrect, argument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Post Hoc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204753" y="1463513"/>
            <a:ext cx="6734492" cy="2466512"/>
            <a:chOff x="113159" y="1974454"/>
            <a:chExt cx="5338533" cy="2466512"/>
          </a:xfrm>
        </p:grpSpPr>
        <p:sp>
          <p:nvSpPr>
            <p:cNvPr id="28" name="Rounded Rectangle 27"/>
            <p:cNvSpPr/>
            <p:nvPr/>
          </p:nvSpPr>
          <p:spPr>
            <a:xfrm>
              <a:off x="2839340" y="1974454"/>
              <a:ext cx="2612352" cy="2466511"/>
            </a:xfrm>
            <a:prstGeom prst="roundRect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3159" y="1974455"/>
              <a:ext cx="2641957" cy="2466511"/>
              <a:chOff x="-177343" y="1849761"/>
              <a:chExt cx="3563286" cy="578869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-177343" y="1849761"/>
                <a:ext cx="3563286" cy="578869"/>
              </a:xfrm>
              <a:prstGeom prst="round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53139" y="2066295"/>
                <a:ext cx="1902321" cy="108349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first event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114932" y="2897086"/>
              <a:ext cx="2063893" cy="461665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second event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510601" y="2802661"/>
              <a:ext cx="543648" cy="740756"/>
              <a:chOff x="4281765" y="2067671"/>
              <a:chExt cx="610070" cy="832944"/>
            </a:xfrm>
            <a:solidFill>
              <a:srgbClr val="386546"/>
            </a:solidFill>
          </p:grpSpPr>
          <p:sp>
            <p:nvSpPr>
              <p:cNvPr id="19" name="Oval 18"/>
              <p:cNvSpPr/>
              <p:nvPr/>
            </p:nvSpPr>
            <p:spPr>
              <a:xfrm>
                <a:off x="4281765" y="2067671"/>
                <a:ext cx="610070" cy="83294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>
                <a:off x="4380857" y="2323046"/>
                <a:ext cx="422007" cy="322194"/>
              </a:xfrm>
              <a:prstGeom prst="rightArrow">
                <a:avLst>
                  <a:gd name="adj1" fmla="val 31356"/>
                  <a:gd name="adj2" fmla="val 54921"/>
                </a:avLst>
              </a:prstGeom>
              <a:solidFill>
                <a:srgbClr val="386546"/>
              </a:solidFill>
              <a:ln w="381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5767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Post Hoc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204753" y="1463513"/>
            <a:ext cx="6734492" cy="2466512"/>
            <a:chOff x="113159" y="1974454"/>
            <a:chExt cx="5338533" cy="2466512"/>
          </a:xfrm>
        </p:grpSpPr>
        <p:sp>
          <p:nvSpPr>
            <p:cNvPr id="28" name="Rounded Rectangle 27"/>
            <p:cNvSpPr/>
            <p:nvPr/>
          </p:nvSpPr>
          <p:spPr>
            <a:xfrm>
              <a:off x="2839340" y="1974454"/>
              <a:ext cx="2612352" cy="2466511"/>
            </a:xfrm>
            <a:prstGeom prst="roundRect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13159" y="1974455"/>
              <a:ext cx="2641957" cy="2466511"/>
              <a:chOff x="-177343" y="1849761"/>
              <a:chExt cx="3563286" cy="578869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-177343" y="1849761"/>
                <a:ext cx="3563286" cy="578869"/>
              </a:xfrm>
              <a:prstGeom prst="round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53139" y="2022955"/>
                <a:ext cx="1902321" cy="195028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I wear this shirt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3114932" y="2712420"/>
              <a:ext cx="2063893" cy="830997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something good happens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510601" y="2802661"/>
              <a:ext cx="543648" cy="740756"/>
              <a:chOff x="4281765" y="2067671"/>
              <a:chExt cx="610070" cy="832944"/>
            </a:xfrm>
            <a:solidFill>
              <a:srgbClr val="386546"/>
            </a:solidFill>
          </p:grpSpPr>
          <p:sp>
            <p:nvSpPr>
              <p:cNvPr id="19" name="Oval 18"/>
              <p:cNvSpPr/>
              <p:nvPr/>
            </p:nvSpPr>
            <p:spPr>
              <a:xfrm>
                <a:off x="4281765" y="2067671"/>
                <a:ext cx="610070" cy="832944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ight Arrow 19"/>
              <p:cNvSpPr/>
              <p:nvPr/>
            </p:nvSpPr>
            <p:spPr>
              <a:xfrm>
                <a:off x="4380857" y="2323046"/>
                <a:ext cx="422007" cy="322194"/>
              </a:xfrm>
              <a:prstGeom prst="rightArrow">
                <a:avLst>
                  <a:gd name="adj1" fmla="val 31356"/>
                  <a:gd name="adj2" fmla="val 54921"/>
                </a:avLst>
              </a:prstGeom>
              <a:solidFill>
                <a:srgbClr val="386546"/>
              </a:solidFill>
              <a:ln w="381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3807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772668" y="1825439"/>
            <a:ext cx="7598664" cy="2871216"/>
            <a:chOff x="953625" y="2379644"/>
            <a:chExt cx="7134081" cy="2853368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953625" y="2379644"/>
              <a:ext cx="3526950" cy="28533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150454" y="2379644"/>
              <a:ext cx="6937252" cy="2853368"/>
              <a:chOff x="-7547742" y="1849761"/>
              <a:chExt cx="15849797" cy="693935"/>
            </a:xfrm>
            <a:grpFill/>
          </p:grpSpPr>
          <p:sp>
            <p:nvSpPr>
              <p:cNvPr id="15" name="Rectangle 14"/>
              <p:cNvSpPr/>
              <p:nvPr/>
            </p:nvSpPr>
            <p:spPr>
              <a:xfrm>
                <a:off x="243901" y="1849761"/>
                <a:ext cx="8058154" cy="693935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-7547742" y="2057722"/>
                <a:ext cx="6761394" cy="262708"/>
              </a:xfrm>
              <a:prstGeom prst="rect">
                <a:avLst/>
              </a:prstGeom>
              <a:grp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opponent’s argument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9890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72668" y="1825439"/>
            <a:ext cx="7598664" cy="2871216"/>
            <a:chOff x="1004957" y="1770354"/>
            <a:chExt cx="7598664" cy="2871216"/>
          </a:xfrm>
        </p:grpSpPr>
        <p:grpSp>
          <p:nvGrpSpPr>
            <p:cNvPr id="3" name="Group 2"/>
            <p:cNvGrpSpPr/>
            <p:nvPr/>
          </p:nvGrpSpPr>
          <p:grpSpPr>
            <a:xfrm>
              <a:off x="1004957" y="1770354"/>
              <a:ext cx="7598664" cy="2871216"/>
              <a:chOff x="953625" y="2379644"/>
              <a:chExt cx="7134081" cy="2853368"/>
            </a:xfrm>
            <a:solidFill>
              <a:srgbClr val="314C57"/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953625" y="2379644"/>
                <a:ext cx="3526950" cy="28533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1150454" y="2379644"/>
                <a:ext cx="6937252" cy="2853368"/>
                <a:chOff x="-7547742" y="1849761"/>
                <a:chExt cx="15849797" cy="693935"/>
              </a:xfrm>
              <a:grpFill/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243901" y="1849761"/>
                  <a:ext cx="8058154" cy="693935"/>
                </a:xfrm>
                <a:prstGeom prst="rect">
                  <a:avLst/>
                </a:prstGeom>
                <a:solidFill>
                  <a:srgbClr val="5A7E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-7547742" y="2057722"/>
                  <a:ext cx="6761394" cy="262708"/>
                </a:xfrm>
                <a:prstGeom prst="rect">
                  <a:avLst/>
                </a:prstGeom>
                <a:grp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lang="en-US" sz="2800" dirty="0">
                      <a:solidFill>
                        <a:schemeClr val="bg1"/>
                      </a:solidFill>
                    </a:rPr>
                    <a:t>opponent’s argument</a:t>
                  </a:r>
                </a:p>
              </p:txBody>
            </p:sp>
          </p:grpSp>
        </p:grpSp>
        <p:sp>
          <p:nvSpPr>
            <p:cNvPr id="27" name="TextBox 26"/>
            <p:cNvSpPr txBox="1"/>
            <p:nvPr/>
          </p:nvSpPr>
          <p:spPr>
            <a:xfrm>
              <a:off x="5352391" y="2886707"/>
              <a:ext cx="2745827" cy="523220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easier to attack</a:t>
              </a: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4441464" y="2944352"/>
              <a:ext cx="811048" cy="523220"/>
            </a:xfrm>
            <a:prstGeom prst="rightArrow">
              <a:avLst>
                <a:gd name="adj1" fmla="val 41199"/>
                <a:gd name="adj2" fmla="val 50000"/>
              </a:avLst>
            </a:prstGeom>
            <a:solidFill>
              <a:srgbClr val="314C57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8528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772668" y="1825439"/>
            <a:ext cx="7598664" cy="2871216"/>
            <a:chOff x="953625" y="2379644"/>
            <a:chExt cx="7134081" cy="2853368"/>
          </a:xfrm>
          <a:solidFill>
            <a:srgbClr val="314C57"/>
          </a:solidFill>
        </p:grpSpPr>
        <p:sp>
          <p:nvSpPr>
            <p:cNvPr id="17" name="Rectangle 16"/>
            <p:cNvSpPr/>
            <p:nvPr/>
          </p:nvSpPr>
          <p:spPr>
            <a:xfrm>
              <a:off x="953625" y="2379644"/>
              <a:ext cx="3526950" cy="28533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60756" y="2379644"/>
              <a:ext cx="3526950" cy="2853368"/>
            </a:xfrm>
            <a:prstGeom prst="rect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42903" y="2811716"/>
            <a:ext cx="3152323" cy="830998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end mandatory drug sentencing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4209175" y="2999437"/>
            <a:ext cx="811048" cy="523220"/>
          </a:xfrm>
          <a:prstGeom prst="rightArrow">
            <a:avLst>
              <a:gd name="adj1" fmla="val 41199"/>
              <a:gd name="adj2" fmla="val 50000"/>
            </a:avLst>
          </a:prstGeom>
          <a:solidFill>
            <a:srgbClr val="314C57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31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Straw Man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72668" y="1825439"/>
            <a:ext cx="7598664" cy="2871216"/>
            <a:chOff x="772668" y="1825439"/>
            <a:chExt cx="7598664" cy="2871216"/>
          </a:xfrm>
        </p:grpSpPr>
        <p:grpSp>
          <p:nvGrpSpPr>
            <p:cNvPr id="3" name="Group 2"/>
            <p:cNvGrpSpPr/>
            <p:nvPr/>
          </p:nvGrpSpPr>
          <p:grpSpPr>
            <a:xfrm>
              <a:off x="772668" y="1825439"/>
              <a:ext cx="7598664" cy="2871216"/>
              <a:chOff x="953625" y="2379644"/>
              <a:chExt cx="7134081" cy="2853368"/>
            </a:xfrm>
            <a:solidFill>
              <a:srgbClr val="314C57"/>
            </a:solidFill>
          </p:grpSpPr>
          <p:sp>
            <p:nvSpPr>
              <p:cNvPr id="17" name="Rectangle 16"/>
              <p:cNvSpPr/>
              <p:nvPr/>
            </p:nvSpPr>
            <p:spPr>
              <a:xfrm>
                <a:off x="953625" y="2379644"/>
                <a:ext cx="3526950" cy="28533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560756" y="2379644"/>
                <a:ext cx="3526950" cy="2853368"/>
              </a:xfrm>
              <a:prstGeom prst="rect">
                <a:avLst/>
              </a:prstGeom>
              <a:solidFill>
                <a:srgbClr val="5A7E8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942903" y="2811716"/>
              <a:ext cx="3152323" cy="830998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end mandatory drug sentencing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43063" y="2932396"/>
              <a:ext cx="3152323" cy="596771"/>
            </a:xfrm>
            <a:prstGeom prst="rect">
              <a:avLst/>
            </a:prstGeom>
            <a:solidFill>
              <a:srgbClr val="5A7E8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legalizing drugs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4122731" y="2788497"/>
              <a:ext cx="898538" cy="945099"/>
              <a:chOff x="4731927" y="4434129"/>
              <a:chExt cx="898538" cy="945099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4731927" y="4434129"/>
                <a:ext cx="898538" cy="945099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915178" y="4637562"/>
                <a:ext cx="532035" cy="550093"/>
              </a:xfrm>
              <a:prstGeom prst="rect">
                <a:avLst/>
              </a:prstGeom>
              <a:solidFill>
                <a:srgbClr val="314C57"/>
              </a:solidFill>
              <a:ln>
                <a:noFill/>
              </a:ln>
              <a:effectLst>
                <a:glow rad="127000">
                  <a:schemeClr val="accent1">
                    <a:alpha val="1000"/>
                  </a:schemeClr>
                </a:glow>
              </a:effectLst>
            </p:spPr>
          </p:pic>
        </p:grpSp>
      </p:grpSp>
    </p:spTree>
    <p:extLst>
      <p:ext uri="{BB962C8B-B14F-4D97-AF65-F5344CB8AC3E}">
        <p14:creationId xmlns:p14="http://schemas.microsoft.com/office/powerpoint/2010/main" val="1526151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8451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main point?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8451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main point?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evidence does the author use to support the main point?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098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8451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main point?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evidence does the author use to support the main point?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purpose?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337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8451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main point?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evidence does the author use to support the main point?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What is the author’s purpose?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2922" y="425011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How does the author want me to respond?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655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Logical Fallacies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476890"/>
            <a:ext cx="8429625" cy="3826922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0248" y="1902416"/>
              <a:ext cx="7770707" cy="166869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faulty, or incorrect, argument</a:t>
              </a:r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68813" y="2919281"/>
            <a:ext cx="7406372" cy="2077454"/>
            <a:chOff x="699006" y="2998361"/>
            <a:chExt cx="7406372" cy="2077454"/>
          </a:xfrm>
          <a:solidFill>
            <a:schemeClr val="bg1"/>
          </a:solidFill>
        </p:grpSpPr>
        <p:grpSp>
          <p:nvGrpSpPr>
            <p:cNvPr id="12" name="Group 11"/>
            <p:cNvGrpSpPr/>
            <p:nvPr/>
          </p:nvGrpSpPr>
          <p:grpSpPr>
            <a:xfrm>
              <a:off x="699006" y="2998361"/>
              <a:ext cx="7406372" cy="2077454"/>
              <a:chOff x="645525" y="2538316"/>
              <a:chExt cx="7406372" cy="2077454"/>
            </a:xfrm>
            <a:grpFill/>
          </p:grpSpPr>
          <p:sp>
            <p:nvSpPr>
              <p:cNvPr id="14" name="Rounded Rectangle 13"/>
              <p:cNvSpPr/>
              <p:nvPr/>
            </p:nvSpPr>
            <p:spPr>
              <a:xfrm>
                <a:off x="5275647" y="2565709"/>
                <a:ext cx="2776250" cy="202266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45525" y="2538316"/>
                <a:ext cx="4401804" cy="2077454"/>
              </a:xfrm>
              <a:prstGeom prst="rightArrow">
                <a:avLst>
                  <a:gd name="adj1" fmla="val 67568"/>
                  <a:gd name="adj2" fmla="val 35360"/>
                </a:avLst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>
                  <a:solidFill>
                    <a:srgbClr val="386546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914846" y="3284654"/>
                <a:ext cx="3224546" cy="52322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800" dirty="0">
                    <a:solidFill>
                      <a:srgbClr val="386546"/>
                    </a:solidFill>
                  </a:rPr>
                  <a:t>Logical &amp; Persuasive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5635616" y="3713921"/>
              <a:ext cx="2163274" cy="52322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86546"/>
                  </a:solidFill>
                </a:rPr>
                <a:t>Accept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0592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5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99006" y="2998361"/>
            <a:ext cx="7739914" cy="2077454"/>
            <a:chOff x="645525" y="2538316"/>
            <a:chExt cx="7739914" cy="2077454"/>
          </a:xfrm>
          <a:solidFill>
            <a:schemeClr val="bg1"/>
          </a:solidFill>
        </p:grpSpPr>
        <p:sp>
          <p:nvSpPr>
            <p:cNvPr id="24" name="Rounded Rectangle 23"/>
            <p:cNvSpPr/>
            <p:nvPr/>
          </p:nvSpPr>
          <p:spPr>
            <a:xfrm>
              <a:off x="5201565" y="2565709"/>
              <a:ext cx="3183874" cy="2022667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645525" y="2538316"/>
              <a:ext cx="4401804" cy="2077454"/>
            </a:xfrm>
            <a:prstGeom prst="rightArrow">
              <a:avLst>
                <a:gd name="adj1" fmla="val 67568"/>
                <a:gd name="adj2" fmla="val 35360"/>
              </a:avLst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</p:grpSp>
      <p:sp>
        <p:nvSpPr>
          <p:cNvPr id="23" name="Rectangle 14"/>
          <p:cNvSpPr/>
          <p:nvPr/>
        </p:nvSpPr>
        <p:spPr>
          <a:xfrm>
            <a:off x="699005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69745" y="1820221"/>
            <a:ext cx="5398433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character or reputation</a:t>
            </a:r>
          </a:p>
        </p:txBody>
      </p:sp>
    </p:spTree>
    <p:extLst>
      <p:ext uri="{BB962C8B-B14F-4D97-AF65-F5344CB8AC3E}">
        <p14:creationId xmlns:p14="http://schemas.microsoft.com/office/powerpoint/2010/main" val="1486499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99006" y="2998361"/>
            <a:ext cx="7739914" cy="2077454"/>
            <a:chOff x="645525" y="2538316"/>
            <a:chExt cx="7739914" cy="2077454"/>
          </a:xfrm>
          <a:solidFill>
            <a:schemeClr val="bg1"/>
          </a:solidFill>
        </p:grpSpPr>
        <p:sp>
          <p:nvSpPr>
            <p:cNvPr id="24" name="Rounded Rectangle 23"/>
            <p:cNvSpPr/>
            <p:nvPr/>
          </p:nvSpPr>
          <p:spPr>
            <a:xfrm>
              <a:off x="5201565" y="2565709"/>
              <a:ext cx="3183874" cy="2022667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645525" y="2538316"/>
              <a:ext cx="4401804" cy="2077454"/>
            </a:xfrm>
            <a:prstGeom prst="rightArrow">
              <a:avLst>
                <a:gd name="adj1" fmla="val 67568"/>
                <a:gd name="adj2" fmla="val 35360"/>
              </a:avLst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</p:grpSp>
      <p:sp>
        <p:nvSpPr>
          <p:cNvPr id="23" name="Rectangle 14"/>
          <p:cNvSpPr/>
          <p:nvPr/>
        </p:nvSpPr>
        <p:spPr>
          <a:xfrm>
            <a:off x="699005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69745" y="1820221"/>
            <a:ext cx="5398433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character or reputation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77040" y="3621587"/>
            <a:ext cx="276980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rgbClr val="386546"/>
                </a:solidFill>
              </a:rPr>
              <a:t>You should not vote for that candidate.</a:t>
            </a:r>
          </a:p>
        </p:txBody>
      </p:sp>
    </p:spTree>
    <p:extLst>
      <p:ext uri="{BB962C8B-B14F-4D97-AF65-F5344CB8AC3E}">
        <p14:creationId xmlns:p14="http://schemas.microsoft.com/office/powerpoint/2010/main" val="282179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 Hominem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99006" y="2998361"/>
            <a:ext cx="7739914" cy="2077454"/>
            <a:chOff x="645525" y="2538316"/>
            <a:chExt cx="7739914" cy="2077454"/>
          </a:xfrm>
          <a:solidFill>
            <a:schemeClr val="bg1"/>
          </a:solidFill>
        </p:grpSpPr>
        <p:sp>
          <p:nvSpPr>
            <p:cNvPr id="24" name="Rounded Rectangle 23"/>
            <p:cNvSpPr/>
            <p:nvPr/>
          </p:nvSpPr>
          <p:spPr>
            <a:xfrm>
              <a:off x="5201565" y="2565709"/>
              <a:ext cx="3183874" cy="2022667"/>
            </a:xfrm>
            <a:prstGeom prst="roundRect">
              <a:avLst/>
            </a:prstGeom>
            <a:grp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645525" y="2538316"/>
              <a:ext cx="4401804" cy="2077454"/>
            </a:xfrm>
            <a:prstGeom prst="rightArrow">
              <a:avLst>
                <a:gd name="adj1" fmla="val 67568"/>
                <a:gd name="adj2" fmla="val 35360"/>
              </a:avLst>
            </a:prstGeom>
            <a:solidFill>
              <a:srgbClr val="386546"/>
            </a:solidFill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rgbClr val="386546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93660" y="3346207"/>
              <a:ext cx="3721820" cy="461665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He has been divorced twice.</a:t>
              </a:r>
            </a:p>
          </p:txBody>
        </p:sp>
      </p:grpSp>
      <p:sp>
        <p:nvSpPr>
          <p:cNvPr id="23" name="Rectangle 14"/>
          <p:cNvSpPr/>
          <p:nvPr/>
        </p:nvSpPr>
        <p:spPr>
          <a:xfrm>
            <a:off x="699005" y="1699230"/>
            <a:ext cx="7739915" cy="780502"/>
          </a:xfrm>
          <a:prstGeom prst="rect">
            <a:avLst/>
          </a:prstGeom>
          <a:solidFill>
            <a:srgbClr val="386546"/>
          </a:solidFill>
          <a:ln w="5715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69745" y="1820221"/>
            <a:ext cx="5398433" cy="523220"/>
          </a:xfrm>
          <a:prstGeom prst="rect">
            <a:avLst/>
          </a:prstGeom>
          <a:solidFill>
            <a:srgbClr val="386546"/>
          </a:solidFill>
          <a:ln w="285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attack character or reputation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468" y="3443511"/>
            <a:ext cx="1094884" cy="1132047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31469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sp>
          <p:nvSpPr>
            <p:cNvPr id="22" name="Rectangle 14"/>
            <p:cNvSpPr/>
            <p:nvPr/>
          </p:nvSpPr>
          <p:spPr>
            <a:xfrm>
              <a:off x="876820" y="3446933"/>
              <a:ext cx="3221887" cy="1532334"/>
            </a:xfrm>
            <a:prstGeom prst="roundRect">
              <a:avLst/>
            </a:prstGeom>
            <a:grpFill/>
            <a:ln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820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76820" y="3446933"/>
              <a:ext cx="3221887" cy="1532334"/>
              <a:chOff x="472803" y="1811986"/>
              <a:chExt cx="5675750" cy="740586"/>
            </a:xfrm>
            <a:grpFill/>
          </p:grpSpPr>
          <p:sp>
            <p:nvSpPr>
              <p:cNvPr id="22" name="Rectangle 14"/>
              <p:cNvSpPr/>
              <p:nvPr/>
            </p:nvSpPr>
            <p:spPr>
              <a:xfrm>
                <a:off x="472803" y="1811986"/>
                <a:ext cx="5675750" cy="740586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72803" y="2067702"/>
                <a:ext cx="5675748" cy="229153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It’s always been.</a:t>
                </a: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30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 to Tradition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886291" y="2209459"/>
            <a:ext cx="7371416" cy="1870852"/>
            <a:chOff x="876820" y="3446933"/>
            <a:chExt cx="7371416" cy="1532334"/>
          </a:xfrm>
          <a:solidFill>
            <a:srgbClr val="314C57"/>
          </a:solidFill>
          <a:effectLst>
            <a:glow rad="127000">
              <a:schemeClr val="accent1">
                <a:alpha val="0"/>
              </a:schemeClr>
            </a:glow>
          </a:effectLst>
        </p:grpSpPr>
        <p:grpSp>
          <p:nvGrpSpPr>
            <p:cNvPr id="18" name="Group 17"/>
            <p:cNvGrpSpPr/>
            <p:nvPr/>
          </p:nvGrpSpPr>
          <p:grpSpPr>
            <a:xfrm>
              <a:off x="4980277" y="3446933"/>
              <a:ext cx="3267959" cy="1532334"/>
              <a:chOff x="472803" y="1849761"/>
              <a:chExt cx="5675750" cy="693935"/>
            </a:xfrm>
            <a:grpFill/>
          </p:grpSpPr>
          <p:sp>
            <p:nvSpPr>
              <p:cNvPr id="24" name="Rectangle 11"/>
              <p:cNvSpPr/>
              <p:nvPr/>
            </p:nvSpPr>
            <p:spPr>
              <a:xfrm>
                <a:off x="472803" y="1849761"/>
                <a:ext cx="5675750" cy="693935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1" y="2102909"/>
                <a:ext cx="5270134" cy="214718"/>
              </a:xfrm>
              <a:prstGeom prst="roundRect">
                <a:avLst/>
              </a:prstGeom>
              <a:grpFill/>
              <a:ln>
                <a:solidFill>
                  <a:srgbClr val="314C57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Something is right.</a:t>
                </a:r>
              </a:p>
            </p:txBody>
          </p:sp>
        </p:grpSp>
        <p:sp>
          <p:nvSpPr>
            <p:cNvPr id="22" name="Rectangle 14"/>
            <p:cNvSpPr/>
            <p:nvPr/>
          </p:nvSpPr>
          <p:spPr>
            <a:xfrm>
              <a:off x="876820" y="3446933"/>
              <a:ext cx="3221887" cy="1532334"/>
            </a:xfrm>
            <a:prstGeom prst="roundRect">
              <a:avLst/>
            </a:prstGeom>
            <a:grpFill/>
            <a:ln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161615" y="4213100"/>
              <a:ext cx="735724" cy="0"/>
            </a:xfrm>
            <a:prstGeom prst="straightConnector1">
              <a:avLst/>
            </a:prstGeom>
            <a:grpFill/>
            <a:ln w="76200">
              <a:solidFill>
                <a:srgbClr val="314C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5102259" y="2493661"/>
            <a:ext cx="3034415" cy="1375453"/>
          </a:xfrm>
          <a:prstGeom prst="roundRect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We should buy a blue car.</a:t>
            </a:r>
          </a:p>
        </p:txBody>
      </p:sp>
    </p:spTree>
    <p:extLst>
      <p:ext uri="{BB962C8B-B14F-4D97-AF65-F5344CB8AC3E}">
        <p14:creationId xmlns:p14="http://schemas.microsoft.com/office/powerpoint/2010/main" val="802248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2553</TotalTime>
  <Words>391</Words>
  <Application>Microsoft Office PowerPoint</Application>
  <PresentationFormat>On-screen Show (4:3)</PresentationFormat>
  <Paragraphs>116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153</cp:revision>
  <dcterms:created xsi:type="dcterms:W3CDTF">2014-11-06T15:36:04Z</dcterms:created>
  <dcterms:modified xsi:type="dcterms:W3CDTF">2018-05-04T18:53:43Z</dcterms:modified>
</cp:coreProperties>
</file>